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57" r:id="rId5"/>
    <p:sldId id="273" r:id="rId6"/>
    <p:sldId id="275" r:id="rId7"/>
    <p:sldId id="276" r:id="rId8"/>
    <p:sldId id="277" r:id="rId9"/>
    <p:sldId id="266" r:id="rId10"/>
    <p:sldId id="278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9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0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7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7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5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9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3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1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3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4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608A-A311-49CE-A6A5-BCF74AE7C164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91FA-1F7D-438A-AD5A-64C8409BC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1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SBP@alfabank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44" y="464457"/>
            <a:ext cx="3802830" cy="12073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7" y="308760"/>
            <a:ext cx="6267277" cy="15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750915" y="530454"/>
            <a:ext cx="10515600" cy="596900"/>
          </a:xfrm>
        </p:spPr>
        <p:txBody>
          <a:bodyPr>
            <a:normAutofit/>
          </a:bodyPr>
          <a:lstStyle/>
          <a:p>
            <a:r>
              <a:rPr lang="ru-RU" sz="3600" dirty="0"/>
              <a:t>Настроить еще проще!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бъект 2"/>
          <p:cNvSpPr>
            <a:spLocks noGrp="1"/>
          </p:cNvSpPr>
          <p:nvPr>
            <p:ph idx="1"/>
          </p:nvPr>
        </p:nvSpPr>
        <p:spPr>
          <a:xfrm>
            <a:off x="750915" y="2045992"/>
            <a:ext cx="6444916" cy="1774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Вывод </a:t>
            </a:r>
            <a:r>
              <a:rPr lang="en-US" sz="1600" dirty="0"/>
              <a:t>QR-</a:t>
            </a:r>
            <a:r>
              <a:rPr lang="ru-RU" sz="1600" dirty="0"/>
              <a:t>кода и ссылки на платежной странице: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ru-RU" sz="1600" dirty="0"/>
              <a:t>Доступна оплата через </a:t>
            </a:r>
            <a:r>
              <a:rPr lang="en-US" sz="1600" dirty="0"/>
              <a:t>QR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ru-RU" sz="1600" dirty="0"/>
              <a:t>Доступна оплата через «Мгновенный счет» для оплаты с мобильных устройств.</a:t>
            </a:r>
          </a:p>
          <a:p>
            <a:pPr>
              <a:buFontTx/>
              <a:buChar char="-"/>
            </a:pPr>
            <a:endParaRPr lang="ru-RU" sz="1600" dirty="0"/>
          </a:p>
          <a:p>
            <a:pPr marL="0" indent="0">
              <a:buNone/>
            </a:pPr>
            <a:endParaRPr lang="ru-RU" sz="1600" b="0" dirty="0">
              <a:effectLst/>
            </a:endParaRPr>
          </a:p>
          <a:p>
            <a:pPr marL="0" indent="0">
              <a:buNone/>
            </a:pPr>
            <a:endParaRPr lang="ru-RU" sz="1600" b="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50915" y="4562359"/>
            <a:ext cx="6083022" cy="1431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/>
              <a:t>Получение </a:t>
            </a:r>
            <a:r>
              <a:rPr lang="en-US" sz="1600" dirty="0"/>
              <a:t>QR-</a:t>
            </a:r>
            <a:r>
              <a:rPr lang="ru-RU" sz="1600" dirty="0"/>
              <a:t>кода и ссылки по </a:t>
            </a:r>
            <a:r>
              <a:rPr lang="en-US" sz="1600" dirty="0"/>
              <a:t>API</a:t>
            </a:r>
            <a:r>
              <a:rPr lang="ru-RU" sz="1600" dirty="0"/>
              <a:t>:</a:t>
            </a:r>
          </a:p>
          <a:p>
            <a:pPr>
              <a:buFontTx/>
              <a:buChar char="-"/>
            </a:pPr>
            <a:r>
              <a:rPr lang="ru-RU" sz="1600" dirty="0"/>
              <a:t>Позволяет гибко настроить отображение </a:t>
            </a:r>
            <a:r>
              <a:rPr lang="en-US" sz="1600" dirty="0"/>
              <a:t>QR-</a:t>
            </a:r>
            <a:r>
              <a:rPr lang="ru-RU" sz="1600" dirty="0"/>
              <a:t>кода в нужном разделе</a:t>
            </a:r>
            <a:r>
              <a:rPr lang="en-US" sz="1600" dirty="0"/>
              <a:t> </a:t>
            </a:r>
            <a:r>
              <a:rPr lang="ru-RU" sz="1600" dirty="0"/>
              <a:t>на сайте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-    </a:t>
            </a:r>
            <a:r>
              <a:rPr lang="ru-RU" sz="1600" dirty="0"/>
              <a:t>Позволяет отправлять ссылку на «Мгновенный счет» в нужные каналы коммуникации с клиентом.</a:t>
            </a: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400635" y="4114745"/>
            <a:ext cx="1415665" cy="238158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0B78F9-152A-41D1-8BB1-716586628167}"/>
              </a:ext>
            </a:extLst>
          </p:cNvPr>
          <p:cNvSpPr/>
          <p:nvPr/>
        </p:nvSpPr>
        <p:spPr>
          <a:xfrm>
            <a:off x="750915" y="1565047"/>
            <a:ext cx="4281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+mj-lt"/>
              </a:rPr>
              <a:t>БЕЗ </a:t>
            </a:r>
            <a:r>
              <a:rPr lang="ru-RU" sz="2000" dirty="0"/>
              <a:t>ДОПОЛНИТЕЛЬНОЙ</a:t>
            </a:r>
            <a:r>
              <a:rPr lang="ru-RU" sz="2000" dirty="0">
                <a:latin typeface="+mj-lt"/>
              </a:rPr>
              <a:t> ИНТЕГРАЦИИ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BDA80C-FF40-41B9-93E9-0B40E8C5BC23}"/>
              </a:ext>
            </a:extLst>
          </p:cNvPr>
          <p:cNvSpPr/>
          <p:nvPr/>
        </p:nvSpPr>
        <p:spPr>
          <a:xfrm>
            <a:off x="750915" y="4114746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 ИНТЕГРАЦИЕЙ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836" y="1225962"/>
            <a:ext cx="1487464" cy="21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6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6017" y="512887"/>
            <a:ext cx="2121131" cy="596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Контакты</a:t>
            </a:r>
            <a:endParaRPr lang="ru-RU" sz="3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7148" y="3317967"/>
            <a:ext cx="6550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Куда Клиенту</a:t>
            </a:r>
            <a:r>
              <a:rPr lang="ru-RU" sz="1600" dirty="0"/>
              <a:t> можно обратиться с </a:t>
            </a:r>
            <a:r>
              <a:rPr lang="ru-RU" sz="1600" dirty="0" smtClean="0"/>
              <a:t>вопросами</a:t>
            </a:r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en-US" sz="1600" i="1" dirty="0" smtClean="0">
                <a:hlinkClick r:id="rId3"/>
              </a:rPr>
              <a:t>helpSBP@alfabank.ru</a:t>
            </a:r>
            <a:r>
              <a:rPr lang="ru-RU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00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sp>
        <p:nvSpPr>
          <p:cNvPr id="15" name="The most phygital…"/>
          <p:cNvSpPr txBox="1"/>
          <p:nvPr/>
        </p:nvSpPr>
        <p:spPr>
          <a:xfrm>
            <a:off x="-1404186" y="3161197"/>
            <a:ext cx="102657" cy="223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>
              <a:lnSpc>
                <a:spcPts val="19600"/>
              </a:lnSpc>
              <a:defRPr sz="20000" b="1" spc="-600"/>
            </a:pPr>
            <a:endParaRPr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7508" y="1671077"/>
            <a:ext cx="9615985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600"/>
              </a:lnSpc>
              <a:defRPr sz="20000" b="1" spc="-600"/>
            </a:pPr>
            <a:r>
              <a:rPr lang="ru-RU" sz="4000" spc="300" dirty="0">
                <a:latin typeface="+mj-lt"/>
              </a:rPr>
              <a:t>СБП С2В </a:t>
            </a:r>
            <a:r>
              <a:rPr lang="ru-RU" sz="4000" spc="300" dirty="0" smtClean="0">
                <a:latin typeface="+mj-lt"/>
              </a:rPr>
              <a:t>Интернет-</a:t>
            </a:r>
            <a:r>
              <a:rPr lang="ru-RU" sz="4000" spc="300" dirty="0" err="1" smtClean="0">
                <a:latin typeface="+mj-lt"/>
              </a:rPr>
              <a:t>Эквайринг</a:t>
            </a:r>
            <a:endParaRPr lang="ru-RU" sz="4000" spc="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1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409454"/>
            <a:ext cx="10515600" cy="8702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Оплата СБП на платежной странице ИЭ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017" y="1805825"/>
            <a:ext cx="6183284" cy="122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Система быстрых платежей (СБП)</a:t>
            </a:r>
            <a:r>
              <a:rPr lang="en-US" sz="2400" dirty="0" smtClean="0"/>
              <a:t>- </a:t>
            </a:r>
            <a:r>
              <a:rPr lang="ru-RU" sz="1800" dirty="0" smtClean="0"/>
              <a:t>это сервис </a:t>
            </a:r>
            <a:r>
              <a:rPr lang="ru-RU" sz="1800" dirty="0"/>
              <a:t>Банка России, позволяющий физическим лицам совершать </a:t>
            </a:r>
            <a:r>
              <a:rPr lang="ru-RU" sz="1800" dirty="0" smtClean="0"/>
              <a:t>мгновенную </a:t>
            </a:r>
            <a:r>
              <a:rPr lang="ru-RU" sz="1800" dirty="0"/>
              <a:t>оплату товаров и услуг в розничных магазинах и сети интернет по QR-коду</a:t>
            </a:r>
            <a:r>
              <a:rPr lang="ru-RU" sz="1800" dirty="0" smtClean="0"/>
              <a:t>.</a:t>
            </a:r>
            <a:endParaRPr lang="ru-RU" sz="1800" b="0" dirty="0" smtClean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767107" cy="4699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136091" y="5070763"/>
            <a:ext cx="4355869" cy="1453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 smtClean="0"/>
              <a:t>QR-код </a:t>
            </a:r>
            <a:r>
              <a:rPr lang="ru-RU" sz="2500" dirty="0"/>
              <a:t>СБП</a:t>
            </a:r>
            <a:r>
              <a:rPr lang="ru-RU" sz="1800" dirty="0"/>
              <a:t> — это графическое изображение, при расшифровке которого становится доступной вся необходимая платежная информация – банковские реквизиты, сумма и назначение платежа.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Благодаря </a:t>
            </a:r>
            <a:r>
              <a:rPr lang="ru-RU" sz="1800" dirty="0"/>
              <a:t>графической защите платежная информация зашифрована и защищена от прочтения без специальных программных средств, которые имеются в мобильном телефоне.</a:t>
            </a:r>
            <a:endParaRPr lang="ru-RU" sz="1800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714" y="4798579"/>
            <a:ext cx="1987222" cy="1980074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7307884" y="3148705"/>
            <a:ext cx="2465497" cy="82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15 секунд</a:t>
            </a:r>
          </a:p>
          <a:p>
            <a:pPr marL="0" indent="0">
              <a:buNone/>
            </a:pPr>
            <a:r>
              <a:rPr lang="ru-RU" sz="1200" dirty="0" smtClean="0"/>
              <a:t>и деньги на счете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228704" y="3165331"/>
            <a:ext cx="2465497" cy="82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выгодно</a:t>
            </a:r>
          </a:p>
          <a:p>
            <a:pPr marL="0" indent="0">
              <a:buNone/>
            </a:pPr>
            <a:r>
              <a:rPr lang="ru-RU" sz="1200" dirty="0"/>
              <a:t>н</a:t>
            </a:r>
            <a:r>
              <a:rPr lang="ru-RU" sz="1200" dirty="0" smtClean="0"/>
              <a:t>изкая комиссия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314026" y="3130967"/>
            <a:ext cx="2465497" cy="82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</a:rPr>
              <a:t>б</a:t>
            </a:r>
            <a:r>
              <a:rPr lang="ru-RU" sz="1600" dirty="0" smtClean="0">
                <a:solidFill>
                  <a:srgbClr val="FF0000"/>
                </a:solidFill>
              </a:rPr>
              <a:t>ез терминала</a:t>
            </a:r>
          </a:p>
          <a:p>
            <a:pPr marL="0" indent="0">
              <a:buNone/>
            </a:pPr>
            <a:r>
              <a:rPr lang="ru-RU" sz="1200" dirty="0" smtClean="0"/>
              <a:t>и другого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176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488010"/>
              </p:ext>
            </p:extLst>
          </p:nvPr>
        </p:nvGraphicFramePr>
        <p:xfrm>
          <a:off x="925484" y="1784059"/>
          <a:ext cx="10341031" cy="3311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7523">
                  <a:extLst>
                    <a:ext uri="{9D8B030D-6E8A-4147-A177-3AD203B41FA5}">
                      <a16:colId xmlns:a16="http://schemas.microsoft.com/office/drawing/2014/main" val="472978920"/>
                    </a:ext>
                  </a:extLst>
                </a:gridCol>
                <a:gridCol w="2414696">
                  <a:extLst>
                    <a:ext uri="{9D8B030D-6E8A-4147-A177-3AD203B41FA5}">
                      <a16:colId xmlns:a16="http://schemas.microsoft.com/office/drawing/2014/main" val="3366690221"/>
                    </a:ext>
                  </a:extLst>
                </a:gridCol>
                <a:gridCol w="2068206">
                  <a:extLst>
                    <a:ext uri="{9D8B030D-6E8A-4147-A177-3AD203B41FA5}">
                      <a16:colId xmlns:a16="http://schemas.microsoft.com/office/drawing/2014/main" val="2523680110"/>
                    </a:ext>
                  </a:extLst>
                </a:gridCol>
                <a:gridCol w="2012326">
                  <a:extLst>
                    <a:ext uri="{9D8B030D-6E8A-4147-A177-3AD203B41FA5}">
                      <a16:colId xmlns:a16="http://schemas.microsoft.com/office/drawing/2014/main" val="12278749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50606824"/>
                    </a:ext>
                  </a:extLst>
                </a:gridCol>
              </a:tblGrid>
              <a:tr h="7928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Максимальная комиссия для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Предприятия*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ru-RU" sz="5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ru-RU" sz="5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  <a:endParaRPr lang="ru-RU" sz="5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  <a:endParaRPr lang="ru-RU" sz="54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4703"/>
                  </a:ext>
                </a:extLst>
              </a:tr>
              <a:tr h="25187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Категории</a:t>
                      </a:r>
                      <a:endParaRPr lang="ru-RU" sz="5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2B2E33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Государственные платежи</a:t>
                      </a:r>
                      <a:endParaRPr lang="ru-RU" sz="5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Льготные (ЖКХ, медицина, образование, </a:t>
                      </a:r>
                      <a:r>
                        <a:rPr lang="ru-RU" sz="1800" b="0" i="0" u="none" strike="noStrike" dirty="0" smtClean="0">
                          <a:solidFill>
                            <a:srgbClr val="2B2E33"/>
                          </a:solidFill>
                          <a:effectLst/>
                          <a:latin typeface="Arial" panose="020B0604020202020204" pitchFamily="34" charset="0"/>
                        </a:rPr>
                        <a:t>товары </a:t>
                      </a:r>
                      <a:r>
                        <a:rPr lang="ru-RU" sz="1800" b="0" i="0" u="none" strike="noStrike" dirty="0">
                          <a:solidFill>
                            <a:srgbClr val="2B2E33"/>
                          </a:solidFill>
                          <a:effectLst/>
                          <a:latin typeface="Arial" panose="020B0604020202020204" pitchFamily="34" charset="0"/>
                        </a:rPr>
                        <a:t>повседневного спроса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5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Остальные </a:t>
                      </a:r>
                      <a:endParaRPr lang="ru-RU" sz="5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9072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0915" y="530454"/>
            <a:ext cx="10515600" cy="596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Стоимость перевода по СБП (тарифы)</a:t>
            </a:r>
            <a:endParaRPr lang="ru-RU" sz="3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14058" y="1690688"/>
            <a:ext cx="8313" cy="14764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005840" y="2493818"/>
            <a:ext cx="9451571" cy="166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91498" y="2294313"/>
            <a:ext cx="0" cy="465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05702" y="2294313"/>
            <a:ext cx="0" cy="465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5484" y="5466907"/>
            <a:ext cx="757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*- Для физического лица оплата происходит без комиссии</a:t>
            </a:r>
            <a:endParaRPr lang="en-US" sz="1600" dirty="0" smtClean="0"/>
          </a:p>
          <a:p>
            <a:r>
              <a:rPr lang="en-US" sz="1600" dirty="0" smtClean="0"/>
              <a:t>**- </a:t>
            </a:r>
            <a:r>
              <a:rPr lang="ru-RU" sz="1600" dirty="0"/>
              <a:t>Сумма платежа </a:t>
            </a:r>
            <a:r>
              <a:rPr lang="ru-RU" sz="1600" dirty="0" smtClean="0"/>
              <a:t>до</a:t>
            </a:r>
            <a:r>
              <a:rPr lang="en-US" sz="1600" dirty="0" smtClean="0"/>
              <a:t> </a:t>
            </a:r>
            <a:r>
              <a:rPr lang="ru-RU" sz="1600" dirty="0" smtClean="0"/>
              <a:t>600000 </a:t>
            </a:r>
            <a:r>
              <a:rPr lang="ru-RU" sz="1600" dirty="0"/>
              <a:t>₽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0915" y="530454"/>
            <a:ext cx="10515600" cy="5969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Преимущества СБП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76555"/>
              </p:ext>
            </p:extLst>
          </p:nvPr>
        </p:nvGraphicFramePr>
        <p:xfrm>
          <a:off x="1054329" y="1827531"/>
          <a:ext cx="10434254" cy="4860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127">
                  <a:extLst>
                    <a:ext uri="{9D8B030D-6E8A-4147-A177-3AD203B41FA5}">
                      <a16:colId xmlns:a16="http://schemas.microsoft.com/office/drawing/2014/main" val="439101812"/>
                    </a:ext>
                  </a:extLst>
                </a:gridCol>
                <a:gridCol w="5217127">
                  <a:extLst>
                    <a:ext uri="{9D8B030D-6E8A-4147-A177-3AD203B41FA5}">
                      <a16:colId xmlns:a16="http://schemas.microsoft.com/office/drawing/2014/main" val="2576227241"/>
                    </a:ext>
                  </a:extLst>
                </a:gridCol>
              </a:tblGrid>
              <a:tr h="48602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Плюсы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Низкая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 - в разы меньше чем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эквайринг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зачисление на счет за несколько секунд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Прозрачность - нет скрытых комиссий, максимальная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ставка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регулируется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ЦБ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Не надо помнить и вводить данные карты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- инициация оплаты происходит из мобильного приложения, никто не украдет данные карты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Быстрый запуск - для приема оплаты по QR в ИЭ, достаточно заключить соглашение и включить настройку.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API позволяет настроить вариант оплаты через СБП без дополнительного перехода на платежную страницу с ресурса клиента.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81838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15884"/>
              </p:ext>
            </p:extLst>
          </p:nvPr>
        </p:nvGraphicFramePr>
        <p:xfrm>
          <a:off x="2685555" y="1827531"/>
          <a:ext cx="8803028" cy="4860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1514">
                  <a:extLst>
                    <a:ext uri="{9D8B030D-6E8A-4147-A177-3AD203B41FA5}">
                      <a16:colId xmlns:a16="http://schemas.microsoft.com/office/drawing/2014/main" val="439101812"/>
                    </a:ext>
                  </a:extLst>
                </a:gridCol>
                <a:gridCol w="4401514">
                  <a:extLst>
                    <a:ext uri="{9D8B030D-6E8A-4147-A177-3AD203B41FA5}">
                      <a16:colId xmlns:a16="http://schemas.microsoft.com/office/drawing/2014/main" val="2576227241"/>
                    </a:ext>
                  </a:extLst>
                </a:gridCol>
              </a:tblGrid>
              <a:tr h="48602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Минусы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Нужен телефон с камерой и выходом в интернет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Банки отправителя и получателя должны быть участниками СБП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(более подробно о банках участниках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СБП на </a:t>
                      </a:r>
                      <a:r>
                        <a:rPr lang="en-US" sz="14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https://sbp.nspk.ru/participants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Пока что низкая доля проникновения в отличие от эквайринга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Только для РФ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Отсутствие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кэшбека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Нельзя совершать оплату с кредитного счета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81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0915" y="530454"/>
            <a:ext cx="10515600" cy="596900"/>
          </a:xfrm>
        </p:spPr>
        <p:txBody>
          <a:bodyPr>
            <a:normAutofit/>
          </a:bodyPr>
          <a:lstStyle/>
          <a:p>
            <a:r>
              <a:rPr lang="ru-RU" sz="3600" dirty="0"/>
              <a:t>Как </a:t>
            </a:r>
            <a:r>
              <a:rPr lang="ru-RU" sz="3600" dirty="0" smtClean="0"/>
              <a:t>оплатить</a:t>
            </a:r>
            <a:r>
              <a:rPr lang="en-US" sz="3600" dirty="0"/>
              <a:t> </a:t>
            </a:r>
            <a:r>
              <a:rPr lang="en-US" sz="3600" dirty="0" smtClean="0"/>
              <a:t>(Desktop</a:t>
            </a:r>
            <a:r>
              <a:rPr lang="en-US" sz="3600" dirty="0"/>
              <a:t>)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34" y="4632998"/>
            <a:ext cx="2148575" cy="2148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39" y="1314463"/>
            <a:ext cx="5654819" cy="32799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58" y="1316309"/>
            <a:ext cx="5654819" cy="32799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72" y="1492675"/>
            <a:ext cx="1854843" cy="2710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311" y="1462181"/>
            <a:ext cx="4350556" cy="2797692"/>
          </a:xfrm>
          <a:prstGeom prst="rect">
            <a:avLst/>
          </a:prstGeom>
        </p:spPr>
      </p:pic>
      <p:sp>
        <p:nvSpPr>
          <p:cNvPr id="20" name="Выноска 2 19"/>
          <p:cNvSpPr/>
          <p:nvPr/>
        </p:nvSpPr>
        <p:spPr>
          <a:xfrm>
            <a:off x="4115904" y="3095079"/>
            <a:ext cx="1157062" cy="470263"/>
          </a:xfrm>
          <a:prstGeom prst="borderCallout2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791" y="3117667"/>
            <a:ext cx="1126478" cy="425086"/>
          </a:xfrm>
          <a:prstGeom prst="rect">
            <a:avLst/>
          </a:prstGeom>
        </p:spPr>
      </p:pic>
      <p:sp>
        <p:nvSpPr>
          <p:cNvPr id="23" name="Блок-схема: узел 22"/>
          <p:cNvSpPr/>
          <p:nvPr/>
        </p:nvSpPr>
        <p:spPr>
          <a:xfrm>
            <a:off x="3641065" y="3638550"/>
            <a:ext cx="219075" cy="21907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23" idx="6"/>
          </p:cNvCxnSpPr>
          <p:nvPr/>
        </p:nvCxnSpPr>
        <p:spPr>
          <a:xfrm flipV="1">
            <a:off x="3860140" y="3330210"/>
            <a:ext cx="4521860" cy="417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00553" y="3696112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205" y="3272954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0739" y="572210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41991" y="5761989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7421" y="5805020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3768" y="6211669"/>
            <a:ext cx="226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Подтверждение оплаты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7914186" y="6294396"/>
            <a:ext cx="22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Успех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454" y="4837288"/>
            <a:ext cx="1008857" cy="146959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8398" y="4824801"/>
            <a:ext cx="1021449" cy="14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0915" y="530454"/>
            <a:ext cx="10515600" cy="596900"/>
          </a:xfrm>
        </p:spPr>
        <p:txBody>
          <a:bodyPr>
            <a:normAutofit/>
          </a:bodyPr>
          <a:lstStyle/>
          <a:p>
            <a:r>
              <a:rPr lang="ru-RU" sz="3600" dirty="0"/>
              <a:t>Как </a:t>
            </a:r>
            <a:r>
              <a:rPr lang="ru-RU" sz="3600" dirty="0" smtClean="0"/>
              <a:t>оплатить</a:t>
            </a:r>
            <a:r>
              <a:rPr lang="en-US" sz="3600" dirty="0" smtClean="0"/>
              <a:t> (Mobile)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cxnSp>
        <p:nvCxnSpPr>
          <p:cNvPr id="48" name="Прямая со стрелкой 47"/>
          <p:cNvCxnSpPr/>
          <p:nvPr/>
        </p:nvCxnSpPr>
        <p:spPr>
          <a:xfrm flipV="1">
            <a:off x="9595615" y="3867336"/>
            <a:ext cx="200449" cy="874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39" y="1784746"/>
            <a:ext cx="1968473" cy="40973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41" y="1784746"/>
            <a:ext cx="1968473" cy="40973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10" y="1809214"/>
            <a:ext cx="1956912" cy="40732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27" y="1807454"/>
            <a:ext cx="1963537" cy="408706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08715" y="3511923"/>
            <a:ext cx="1756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3" y="1764306"/>
            <a:ext cx="1984568" cy="4130842"/>
          </a:xfrm>
          <a:prstGeom prst="rect">
            <a:avLst/>
          </a:prstGeom>
        </p:spPr>
      </p:pic>
      <p:sp>
        <p:nvSpPr>
          <p:cNvPr id="18" name="Блок-схема: узел 17"/>
          <p:cNvSpPr/>
          <p:nvPr/>
        </p:nvSpPr>
        <p:spPr>
          <a:xfrm>
            <a:off x="2146010" y="4640274"/>
            <a:ext cx="219075" cy="21907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8" idx="6"/>
          </p:cNvCxnSpPr>
          <p:nvPr/>
        </p:nvCxnSpPr>
        <p:spPr>
          <a:xfrm flipV="1">
            <a:off x="2365085" y="4743450"/>
            <a:ext cx="1244890" cy="6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43455" y="6190370"/>
            <a:ext cx="22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Оплатить по ссылке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083712" y="6177307"/>
            <a:ext cx="226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Подтверждение оплаты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383030" y="6191008"/>
            <a:ext cx="226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Подтверждение оплаты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695839" y="6204071"/>
            <a:ext cx="22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Успех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372" y="6189925"/>
            <a:ext cx="22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Платежная страница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68484" y="5832667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0500" y="5803962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2583" y="582512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43513" y="583187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47616" y="580962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0915" y="530454"/>
            <a:ext cx="10515600" cy="596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Попробуй оплатить по СБП!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6099471" y="1377937"/>
            <a:ext cx="5216418" cy="9269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Вместе с фондом мы сделали QR-код, который сразу ведёт в банковское приложение: все поля уже заполнены, достаточно ввести сумму.</a:t>
            </a:r>
            <a:endParaRPr lang="ru-RU" sz="1600" b="0" dirty="0" smtClean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5" y="1854926"/>
            <a:ext cx="4458782" cy="4422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471" y="2743200"/>
            <a:ext cx="4959576" cy="35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0915" y="530454"/>
            <a:ext cx="10515600" cy="5969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Подключить СБП – просто!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8200" y="1047750"/>
            <a:ext cx="1038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8" y="165133"/>
            <a:ext cx="2769686" cy="695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01" y="1314463"/>
            <a:ext cx="10232027" cy="54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458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Оплата СБП на платежной странице ИЭ</vt:lpstr>
      <vt:lpstr>Стоимость перевода по СБП (тарифы)</vt:lpstr>
      <vt:lpstr>Преимущества СБП</vt:lpstr>
      <vt:lpstr>Как оплатить (Desktop)?</vt:lpstr>
      <vt:lpstr>Как оплатить (Mobile)?</vt:lpstr>
      <vt:lpstr>Попробуй оплатить по СБП!</vt:lpstr>
      <vt:lpstr>Подключить СБП – просто!</vt:lpstr>
      <vt:lpstr>Настроить еще проще!</vt:lpstr>
      <vt:lpstr>Контакты</vt:lpstr>
    </vt:vector>
  </TitlesOfParts>
  <Company>Alfa-Bank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Бондаренко Артём Андреевич</dc:creator>
  <cp:lastModifiedBy>Зайцева Наталия Александровна</cp:lastModifiedBy>
  <cp:revision>100</cp:revision>
  <dcterms:created xsi:type="dcterms:W3CDTF">2021-01-28T10:01:33Z</dcterms:created>
  <dcterms:modified xsi:type="dcterms:W3CDTF">2021-07-26T13:39:05Z</dcterms:modified>
</cp:coreProperties>
</file>